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347" r:id="rId6"/>
    <p:sldId id="339" r:id="rId7"/>
    <p:sldId id="960" r:id="rId8"/>
    <p:sldId id="966" r:id="rId9"/>
    <p:sldId id="975" r:id="rId10"/>
    <p:sldId id="972" r:id="rId11"/>
    <p:sldId id="973" r:id="rId12"/>
    <p:sldId id="974" r:id="rId13"/>
    <p:sldId id="967" r:id="rId14"/>
    <p:sldId id="969" r:id="rId15"/>
    <p:sldId id="976" r:id="rId16"/>
    <p:sldId id="977" r:id="rId17"/>
    <p:sldId id="978" r:id="rId18"/>
    <p:sldId id="979" r:id="rId19"/>
    <p:sldId id="980" r:id="rId20"/>
    <p:sldId id="981" r:id="rId21"/>
    <p:sldId id="982" r:id="rId22"/>
    <p:sldId id="984" r:id="rId23"/>
    <p:sldId id="985" r:id="rId24"/>
    <p:sldId id="986" r:id="rId25"/>
    <p:sldId id="988" r:id="rId26"/>
    <p:sldId id="989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howGuides="1">
      <p:cViewPr varScale="1">
        <p:scale>
          <a:sx n="160" d="100"/>
          <a:sy n="160" d="100"/>
        </p:scale>
        <p:origin x="256" y="1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5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7/11/2023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0.emf"/><Relationship Id="rId2" Type="http://schemas.openxmlformats.org/officeDocument/2006/relationships/tags" Target="../tags/tag1.xml"/><Relationship Id="rId1" Type="http://schemas.openxmlformats.org/officeDocument/2006/relationships/customXml" Target="../../customXml/item3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241056"/>
              </p:ext>
            </p:extLst>
          </p:nvPr>
        </p:nvGraphicFramePr>
        <p:xfrm>
          <a:off x="1589" y="1593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16" imgH="216" progId="">
                  <p:embed/>
                </p:oleObj>
              </mc:Choice>
              <mc:Fallback>
                <p:oleObj name="think-cell Folie" r:id="rId6" imgW="216" imgH="216" progId="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3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3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38" y="1412874"/>
            <a:ext cx="8204690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35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  <p:sldLayoutId id="2147483753" r:id="rId5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ztSZsbvhRg&amp;list=PLmpc3xvYSk4wDCP5zjt2QQXe8-JGHa4Kt&amp;index=3" TargetMode="External"/><Relationship Id="rId2" Type="http://schemas.openxmlformats.org/officeDocument/2006/relationships/hyperlink" Target="https://docs.microsoft.com/en-us/cpp/build/vscpp-step-1-create?view=msvc-170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www.youtube.com/watch?v=4VpEStkdO3E&amp;list=PLmpc3xvYSk4wDCP5zjt2QQXe8-JGHa4Kt&amp;index=2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vlad.Petrescu@siemens.com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icture containing outdoor, flying, person, plane&#10;&#10;Description automatically generated">
            <a:extLst>
              <a:ext uri="{FF2B5EF4-FFF2-40B4-BE49-F238E27FC236}">
                <a16:creationId xmlns:a16="http://schemas.microsoft.com/office/drawing/2014/main" id="{F770C91E-BF5F-45D9-AC4A-AD9B332436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02800"/>
          </a:xfr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C/C++</a:t>
            </a:r>
            <a:endParaRPr lang="en-US" b="0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with Visual Studio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practices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423172"/>
            <a:ext cx="11994992" cy="4749800"/>
          </a:xfrm>
        </p:spPr>
        <p:txBody>
          <a:bodyPr/>
          <a:lstStyle/>
          <a:p>
            <a:r>
              <a:rPr lang="en-US" b="1" dirty="0"/>
              <a:t>Recommended practices (continued)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 startAt="5"/>
            </a:pPr>
            <a:r>
              <a:rPr lang="en-US" dirty="0"/>
              <a:t>Use separate folders for binary output. E.g.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bin</a:t>
            </a:r>
            <a:r>
              <a:rPr lang="en-US" dirty="0"/>
              <a:t>”</a:t>
            </a:r>
          </a:p>
          <a:p>
            <a:pPr marL="523613" lvl="2" indent="-342729">
              <a:lnSpc>
                <a:spcPct val="100000"/>
              </a:lnSpc>
            </a:pPr>
            <a:r>
              <a:rPr lang="en-US" dirty="0"/>
              <a:t>This will make it easier to provide deliverables.</a:t>
            </a:r>
            <a:endParaRPr lang="en-US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344316" lvl="1" indent="-342729">
              <a:lnSpc>
                <a:spcPct val="150000"/>
              </a:lnSpc>
              <a:buFont typeface="+mj-lt"/>
              <a:buAutoNum type="arabicParenR" startAt="5"/>
            </a:pPr>
            <a:r>
              <a:rPr lang="en-US" dirty="0">
                <a:solidFill>
                  <a:schemeClr val="tx1"/>
                </a:solidFill>
              </a:rPr>
              <a:t>Use separate folders for intermediate (temporary) content</a:t>
            </a:r>
          </a:p>
          <a:p>
            <a:pPr marL="523613" lvl="2" indent="-342729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E.g. using a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build</a:t>
            </a:r>
            <a:r>
              <a:rPr lang="en-US" dirty="0">
                <a:solidFill>
                  <a:schemeClr val="tx1"/>
                </a:solidFill>
              </a:rPr>
              <a:t>” intermediate folder allows you to easily clean-up the project by deleting the “build” folder entirely.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 startAt="5"/>
            </a:pPr>
            <a:r>
              <a:rPr lang="en-US" dirty="0"/>
              <a:t>Don’t use absolute paths</a:t>
            </a:r>
          </a:p>
          <a:p>
            <a:pPr marL="523613" lvl="2" indent="-342729">
              <a:lnSpc>
                <a:spcPct val="100000"/>
              </a:lnSpc>
            </a:pPr>
            <a:r>
              <a:rPr lang="en-US" dirty="0"/>
              <a:t>You might have 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D:\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code\projects\assignment1\input.txt</a:t>
            </a:r>
            <a:r>
              <a:rPr lang="en-US" dirty="0"/>
              <a:t>; others might not even have a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D:</a:t>
            </a:r>
            <a:r>
              <a:rPr lang="en-US" dirty="0"/>
              <a:t>” drive.</a:t>
            </a:r>
          </a:p>
          <a:p>
            <a:pPr marL="523613" lvl="2" indent="-342729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Use relative paths consistently. </a:t>
            </a:r>
          </a:p>
          <a:p>
            <a:pPr marL="344316" lvl="1" indent="-342729">
              <a:lnSpc>
                <a:spcPct val="100000"/>
              </a:lnSpc>
              <a:buFont typeface="+mj-lt"/>
              <a:buAutoNum type="arabicParenR" startAt="5"/>
            </a:pPr>
            <a:r>
              <a:rPr lang="en-US" dirty="0">
                <a:solidFill>
                  <a:schemeClr val="tx1"/>
                </a:solidFill>
              </a:rPr>
              <a:t>Don’t be afraid of longer names (files, variables, etc). But don’t overdo it.</a:t>
            </a:r>
          </a:p>
          <a:p>
            <a:pPr marL="523613" lvl="2" indent="-342729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Prefer to declare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0732DE-3C92-411E-BCCA-A733ED954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23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F0CB8-A604-4F01-B8CC-31D9813E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445" y="1269539"/>
            <a:ext cx="8081108" cy="5071236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project - properties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456749" y="2692919"/>
            <a:ext cx="2438399" cy="48768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Right-click the project</a:t>
            </a:r>
          </a:p>
        </p:txBody>
      </p:sp>
      <p:cxnSp>
        <p:nvCxnSpPr>
          <p:cNvPr id="16" name="Shape 27"/>
          <p:cNvCxnSpPr>
            <a:cxnSpLocks/>
            <a:stCxn id="15" idx="1"/>
          </p:cNvCxnSpPr>
          <p:nvPr/>
        </p:nvCxnSpPr>
        <p:spPr bwMode="auto">
          <a:xfrm rot="10800000">
            <a:off x="3401306" y="2140556"/>
            <a:ext cx="2055444" cy="796203"/>
          </a:xfrm>
          <a:prstGeom prst="bentConnector3">
            <a:avLst>
              <a:gd name="adj1" fmla="val 30748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2055445" y="2051746"/>
            <a:ext cx="1345860" cy="21129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5456750" y="3579361"/>
            <a:ext cx="2438399" cy="30720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Properties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08047" y="5041871"/>
            <a:ext cx="1712963" cy="16895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27" name="Shape 27"/>
          <p:cNvCxnSpPr>
            <a:cxnSpLocks/>
            <a:stCxn id="23" idx="1"/>
            <a:endCxn id="24" idx="3"/>
          </p:cNvCxnSpPr>
          <p:nvPr/>
        </p:nvCxnSpPr>
        <p:spPr bwMode="auto">
          <a:xfrm rot="10800000" flipV="1">
            <a:off x="4221010" y="3732961"/>
            <a:ext cx="1235740" cy="1393389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B0D9F7-0544-4541-B5A0-8E69761B6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5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9BB90-7FFD-47FC-AE62-71AB18BB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98" y="1279676"/>
            <a:ext cx="7020099" cy="5001192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project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4675" y="1407563"/>
            <a:ext cx="2438399" cy="48768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General settings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802568" y="2082802"/>
            <a:ext cx="1644568" cy="13056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17" name="Shape 16"/>
          <p:cNvCxnSpPr>
            <a:cxnSpLocks/>
            <a:stCxn id="11" idx="2"/>
            <a:endCxn id="12" idx="1"/>
          </p:cNvCxnSpPr>
          <p:nvPr/>
        </p:nvCxnSpPr>
        <p:spPr bwMode="auto">
          <a:xfrm rot="16200000" flipH="1">
            <a:off x="2016802" y="1362316"/>
            <a:ext cx="252838" cy="1318693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 bwMode="auto">
          <a:xfrm>
            <a:off x="264675" y="4786447"/>
            <a:ext cx="2438399" cy="50688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Other often used settings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34389" y="2716792"/>
            <a:ext cx="1644568" cy="13056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22" name="Shape 21"/>
          <p:cNvCxnSpPr>
            <a:cxnSpLocks/>
            <a:stCxn id="19" idx="0"/>
            <a:endCxn id="20" idx="1"/>
          </p:cNvCxnSpPr>
          <p:nvPr/>
        </p:nvCxnSpPr>
        <p:spPr bwMode="auto">
          <a:xfrm rot="5400000" flipH="1" flipV="1">
            <a:off x="1156944" y="3109002"/>
            <a:ext cx="2004374" cy="1350515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 bwMode="auto">
          <a:xfrm>
            <a:off x="2834389" y="2555834"/>
            <a:ext cx="1644568" cy="13056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33" name="Shape 32"/>
          <p:cNvCxnSpPr>
            <a:cxnSpLocks/>
            <a:stCxn id="19" idx="0"/>
            <a:endCxn id="32" idx="1"/>
          </p:cNvCxnSpPr>
          <p:nvPr/>
        </p:nvCxnSpPr>
        <p:spPr bwMode="auto">
          <a:xfrm rot="5400000" flipH="1" flipV="1">
            <a:off x="1076465" y="3028523"/>
            <a:ext cx="2165332" cy="1350515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164C8-D288-41D2-B6FA-961B08099A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57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9" grpId="0" animBg="1"/>
      <p:bldP spid="20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EC868-C293-4C9B-AD28-BBC4B7C83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20" y="1251670"/>
            <a:ext cx="9152734" cy="5072208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project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113688" y="2214110"/>
            <a:ext cx="3337990" cy="66072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6163356" y="2536590"/>
            <a:ext cx="1152604" cy="12248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15" name="Shape 14"/>
          <p:cNvCxnSpPr>
            <a:cxnSpLocks/>
            <a:stCxn id="16" idx="3"/>
            <a:endCxn id="13" idx="0"/>
          </p:cNvCxnSpPr>
          <p:nvPr/>
        </p:nvCxnSpPr>
        <p:spPr bwMode="auto">
          <a:xfrm>
            <a:off x="3145330" y="1651238"/>
            <a:ext cx="6637353" cy="562872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 bwMode="auto">
          <a:xfrm>
            <a:off x="264672" y="1407232"/>
            <a:ext cx="2880658" cy="48801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Where binaries will be stored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64672" y="4075713"/>
            <a:ext cx="3851331" cy="48801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Where intermediate objects will be stored</a:t>
            </a:r>
          </a:p>
        </p:txBody>
      </p:sp>
      <p:cxnSp>
        <p:nvCxnSpPr>
          <p:cNvPr id="25" name="Shape 24"/>
          <p:cNvCxnSpPr>
            <a:cxnSpLocks/>
            <a:stCxn id="18" idx="3"/>
            <a:endCxn id="14" idx="2"/>
          </p:cNvCxnSpPr>
          <p:nvPr/>
        </p:nvCxnSpPr>
        <p:spPr bwMode="auto">
          <a:xfrm flipV="1">
            <a:off x="4116002" y="2659080"/>
            <a:ext cx="2623656" cy="1660640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/>
          <p:nvPr/>
        </p:nvSpPr>
        <p:spPr bwMode="auto">
          <a:xfrm>
            <a:off x="8075998" y="3196520"/>
            <a:ext cx="3375680" cy="2409810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33" name="Shape 32"/>
          <p:cNvCxnSpPr>
            <a:cxnSpLocks/>
            <a:stCxn id="37" idx="3"/>
          </p:cNvCxnSpPr>
          <p:nvPr/>
        </p:nvCxnSpPr>
        <p:spPr bwMode="auto">
          <a:xfrm flipV="1">
            <a:off x="4116003" y="4962757"/>
            <a:ext cx="3997685" cy="244006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 bwMode="auto">
          <a:xfrm>
            <a:off x="264672" y="4962756"/>
            <a:ext cx="3851330" cy="48801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Environment variables (names and values)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B3F07-3A32-4097-B270-CACBEEFC5E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56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9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1F7EC-B29D-417C-9EBE-3D239A21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61" y="1292264"/>
            <a:ext cx="7836478" cy="5080341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project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2690" y="3427081"/>
            <a:ext cx="2865587" cy="33792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Build the project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747382" y="1514397"/>
            <a:ext cx="409815" cy="13056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17" name="Shape 16"/>
          <p:cNvCxnSpPr>
            <a:cxnSpLocks/>
            <a:stCxn id="11" idx="3"/>
          </p:cNvCxnSpPr>
          <p:nvPr/>
        </p:nvCxnSpPr>
        <p:spPr bwMode="auto">
          <a:xfrm flipV="1">
            <a:off x="3268276" y="1653386"/>
            <a:ext cx="684014" cy="1942656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 bwMode="auto">
          <a:xfrm>
            <a:off x="402690" y="3933964"/>
            <a:ext cx="2865587" cy="33792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Output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048671" y="4558818"/>
            <a:ext cx="5853743" cy="159546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21" name="Shape 20"/>
          <p:cNvCxnSpPr>
            <a:cxnSpLocks/>
            <a:stCxn id="19" idx="3"/>
            <a:endCxn id="20" idx="0"/>
          </p:cNvCxnSpPr>
          <p:nvPr/>
        </p:nvCxnSpPr>
        <p:spPr bwMode="auto">
          <a:xfrm>
            <a:off x="3268276" y="4102925"/>
            <a:ext cx="3707267" cy="455893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 bwMode="auto">
          <a:xfrm>
            <a:off x="4048671" y="1664158"/>
            <a:ext cx="1249936" cy="13056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402690" y="2927880"/>
            <a:ext cx="2865587" cy="33792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Active configuration</a:t>
            </a:r>
          </a:p>
        </p:txBody>
      </p:sp>
      <p:cxnSp>
        <p:nvCxnSpPr>
          <p:cNvPr id="33" name="Shape 32"/>
          <p:cNvCxnSpPr>
            <a:stCxn id="28" idx="3"/>
            <a:endCxn id="26" idx="2"/>
          </p:cNvCxnSpPr>
          <p:nvPr/>
        </p:nvCxnSpPr>
        <p:spPr bwMode="auto">
          <a:xfrm flipV="1">
            <a:off x="3268276" y="1794718"/>
            <a:ext cx="1405363" cy="1302122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9E67CA-B60F-4E0D-8334-E3FE56D96E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8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  <p:bldP spid="26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1518-AA20-4BA2-BC6C-BF22DF9C9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04" y="2129717"/>
            <a:ext cx="8049956" cy="2230611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project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marL="342729" indent="-342729"/>
            <a:r>
              <a:rPr lang="en-US" dirty="0"/>
              <a:t>Content on disk after building the project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new folders and files are created by the IDE: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115612" y="2228994"/>
            <a:ext cx="2539881" cy="324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Project location</a:t>
            </a:r>
          </a:p>
        </p:txBody>
      </p:sp>
      <p:cxnSp>
        <p:nvCxnSpPr>
          <p:cNvPr id="22" name="Elbow Connector 21"/>
          <p:cNvCxnSpPr>
            <a:cxnSpLocks/>
            <a:stCxn id="18" idx="1"/>
            <a:endCxn id="27" idx="0"/>
          </p:cNvCxnSpPr>
          <p:nvPr/>
        </p:nvCxnSpPr>
        <p:spPr bwMode="auto">
          <a:xfrm rot="10800000" flipV="1">
            <a:off x="3408898" y="2391272"/>
            <a:ext cx="5706714" cy="180596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 bwMode="auto">
          <a:xfrm>
            <a:off x="1437894" y="2571869"/>
            <a:ext cx="3942009" cy="28729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39" name="Straight Arrow Connector 38"/>
          <p:cNvCxnSpPr>
            <a:cxnSpLocks/>
            <a:stCxn id="40" idx="1"/>
            <a:endCxn id="41" idx="3"/>
          </p:cNvCxnSpPr>
          <p:nvPr/>
        </p:nvCxnSpPr>
        <p:spPr bwMode="auto">
          <a:xfrm flipH="1">
            <a:off x="3589744" y="3118051"/>
            <a:ext cx="5525868" cy="27212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 bwMode="auto">
          <a:xfrm>
            <a:off x="9115612" y="2764377"/>
            <a:ext cx="2539881" cy="7073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Default output and intermediate folders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752591" y="3259396"/>
            <a:ext cx="837153" cy="26155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7ACEE-36F7-4D70-A025-77FF2869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70" y="4160023"/>
            <a:ext cx="7406821" cy="21979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A56702-2D2F-4891-95CF-AC21B6C7A466}"/>
              </a:ext>
            </a:extLst>
          </p:cNvPr>
          <p:cNvSpPr/>
          <p:nvPr/>
        </p:nvSpPr>
        <p:spPr bwMode="auto">
          <a:xfrm>
            <a:off x="5572056" y="4913021"/>
            <a:ext cx="4490530" cy="147544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3849EA-8CC7-4DFF-9A4E-8F6B5573B040}"/>
              </a:ext>
            </a:extLst>
          </p:cNvPr>
          <p:cNvSpPr/>
          <p:nvPr/>
        </p:nvSpPr>
        <p:spPr bwMode="auto">
          <a:xfrm>
            <a:off x="9115612" y="3720597"/>
            <a:ext cx="2539881" cy="7073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Generated files and intermediate directories</a:t>
            </a:r>
          </a:p>
        </p:txBody>
      </p:sp>
      <p:cxnSp>
        <p:nvCxnSpPr>
          <p:cNvPr id="25" name="Elbow Connector 21">
            <a:extLst>
              <a:ext uri="{FF2B5EF4-FFF2-40B4-BE49-F238E27FC236}">
                <a16:creationId xmlns:a16="http://schemas.microsoft.com/office/drawing/2014/main" id="{7A38602C-EB07-4BE6-9CCA-82B478061F3B}"/>
              </a:ext>
            </a:extLst>
          </p:cNvPr>
          <p:cNvCxnSpPr>
            <a:cxnSpLocks/>
            <a:stCxn id="20" idx="1"/>
            <a:endCxn id="19" idx="0"/>
          </p:cNvCxnSpPr>
          <p:nvPr/>
        </p:nvCxnSpPr>
        <p:spPr bwMode="auto">
          <a:xfrm rot="10800000" flipV="1">
            <a:off x="7817323" y="4074271"/>
            <a:ext cx="1298291" cy="838750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28D2-9C6B-464D-9A39-8C1167106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27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40" grpId="0" animBg="1"/>
      <p:bldP spid="41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04FE7-0618-43EA-B4FA-4AC7767C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09" y="2698092"/>
            <a:ext cx="5205986" cy="3610717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Binaries and paths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b="1" dirty="0"/>
              <a:t>Executing the binaries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Directly from the IDE (E.g. via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CTRL</a:t>
            </a:r>
            <a:r>
              <a:rPr lang="en-US" dirty="0"/>
              <a:t>” +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F5</a:t>
            </a:r>
            <a:r>
              <a:rPr lang="en-US" dirty="0"/>
              <a:t>” keyboard shortcuts)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From the disk (requires the user to open a console manually)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718819" y="3706519"/>
            <a:ext cx="2163472" cy="207362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794391" y="5488716"/>
            <a:ext cx="4507480" cy="84480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The command line allows redirection arguments to be passed to the application</a:t>
            </a:r>
          </a:p>
        </p:txBody>
      </p:sp>
      <p:cxnSp>
        <p:nvCxnSpPr>
          <p:cNvPr id="12" name="Straight Arrow Connector 11"/>
          <p:cNvCxnSpPr>
            <a:cxnSpLocks/>
            <a:stCxn id="11" idx="0"/>
            <a:endCxn id="10" idx="2"/>
          </p:cNvCxnSpPr>
          <p:nvPr/>
        </p:nvCxnSpPr>
        <p:spPr bwMode="auto">
          <a:xfrm rot="5400000" flipH="1" flipV="1">
            <a:off x="8636926" y="4325089"/>
            <a:ext cx="1574835" cy="752423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E75C47-D22C-4179-864E-53E26FE3F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8" y="2698091"/>
            <a:ext cx="4917664" cy="36354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90399-DD8A-4E8B-85F7-F6DB9C994A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1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1200A-BAF3-41BF-80EB-62E54F60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9" y="2113517"/>
            <a:ext cx="9367721" cy="3008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4B1520-C834-4351-8EBF-0596D3B09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998" y="4067572"/>
            <a:ext cx="3703296" cy="2446651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Binaries and paths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40459"/>
            <a:ext cx="11028362" cy="4749800"/>
          </a:xfrm>
        </p:spPr>
        <p:txBody>
          <a:bodyPr/>
          <a:lstStyle/>
          <a:p>
            <a:pPr marL="342729" indent="-342729"/>
            <a:r>
              <a:rPr lang="en-US" dirty="0"/>
              <a:t>Content on disk after running the binary with a redirection of the output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A new text file is created: “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output.txt</a:t>
            </a:r>
            <a:r>
              <a:rPr lang="en-US" dirty="0"/>
              <a:t>” (in the same directory as the binary)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130720" y="2577714"/>
            <a:ext cx="2539881" cy="324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Binary location</a:t>
            </a:r>
          </a:p>
        </p:txBody>
      </p:sp>
      <p:cxnSp>
        <p:nvCxnSpPr>
          <p:cNvPr id="22" name="Elbow Connector 21"/>
          <p:cNvCxnSpPr>
            <a:cxnSpLocks/>
            <a:stCxn id="18" idx="1"/>
            <a:endCxn id="27" idx="3"/>
          </p:cNvCxnSpPr>
          <p:nvPr/>
        </p:nvCxnSpPr>
        <p:spPr bwMode="auto">
          <a:xfrm rot="10800000" flipV="1">
            <a:off x="6510531" y="2739992"/>
            <a:ext cx="2620189" cy="26575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 bwMode="auto">
          <a:xfrm>
            <a:off x="1459330" y="2622919"/>
            <a:ext cx="5051201" cy="28729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9130720" y="3386309"/>
            <a:ext cx="2539881" cy="35367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Binary (executed)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941634" y="3440847"/>
            <a:ext cx="1596546" cy="234634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9130720" y="4157404"/>
            <a:ext cx="2539881" cy="35367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Generated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941634" y="4196758"/>
            <a:ext cx="1605094" cy="307994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38" name="Shape 37"/>
          <p:cNvCxnSpPr>
            <a:cxnSpLocks/>
            <a:stCxn id="21" idx="2"/>
            <a:endCxn id="42" idx="1"/>
          </p:cNvCxnSpPr>
          <p:nvPr/>
        </p:nvCxnSpPr>
        <p:spPr bwMode="auto">
          <a:xfrm rot="16200000" flipH="1">
            <a:off x="5771550" y="2477383"/>
            <a:ext cx="1316692" cy="5371430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 bwMode="auto">
          <a:xfrm>
            <a:off x="9115611" y="5502722"/>
            <a:ext cx="2539881" cy="63744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Same content as the console</a:t>
            </a:r>
          </a:p>
        </p:txBody>
      </p:sp>
      <p:cxnSp>
        <p:nvCxnSpPr>
          <p:cNvPr id="23" name="Elbow Connector 21">
            <a:extLst>
              <a:ext uri="{FF2B5EF4-FFF2-40B4-BE49-F238E27FC236}">
                <a16:creationId xmlns:a16="http://schemas.microsoft.com/office/drawing/2014/main" id="{27044D6A-05D1-490C-B34A-1D02F0017F02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 bwMode="auto">
          <a:xfrm rot="10800000">
            <a:off x="4538180" y="3558164"/>
            <a:ext cx="4592540" cy="498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Elbow Connector 21">
            <a:extLst>
              <a:ext uri="{FF2B5EF4-FFF2-40B4-BE49-F238E27FC236}">
                <a16:creationId xmlns:a16="http://schemas.microsoft.com/office/drawing/2014/main" id="{99BBD13C-C210-47F8-9B61-105BEDC45FB7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 bwMode="auto">
          <a:xfrm rot="10800000" flipV="1">
            <a:off x="4546728" y="4334240"/>
            <a:ext cx="4583993" cy="16514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9CC34-E362-4D2D-983E-42E85ADC5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5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7" grpId="0" animBg="1"/>
      <p:bldP spid="27" grpId="1" animBg="1"/>
      <p:bldP spid="40" grpId="0" animBg="1"/>
      <p:bldP spid="40" grpId="1" animBg="1"/>
      <p:bldP spid="41" grpId="0" animBg="1"/>
      <p:bldP spid="41" grpId="1" animBg="1"/>
      <p:bldP spid="19" grpId="0" animBg="1"/>
      <p:bldP spid="19" grpId="1" animBg="1"/>
      <p:bldP spid="2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7F1FC1-9115-43E2-9B51-82F92A46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40" y="2090970"/>
            <a:ext cx="5852601" cy="4169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Binaries and paths</a:t>
            </a:r>
          </a:p>
        </p:txBody>
      </p:sp>
      <p:cxnSp>
        <p:nvCxnSpPr>
          <p:cNvPr id="6" name="Straight Arrow Connector 5"/>
          <p:cNvCxnSpPr>
            <a:cxnSpLocks/>
            <a:stCxn id="7" idx="0"/>
            <a:endCxn id="8" idx="2"/>
          </p:cNvCxnSpPr>
          <p:nvPr/>
        </p:nvCxnSpPr>
        <p:spPr bwMode="auto">
          <a:xfrm rot="16200000" flipV="1">
            <a:off x="7511129" y="2214396"/>
            <a:ext cx="1212025" cy="3409835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8552118" y="4525326"/>
            <a:ext cx="2539881" cy="7073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Configured output and intermediate folders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80507" y="3175061"/>
            <a:ext cx="1063432" cy="138241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8" name="cdtRectangle 3 Id135171"/>
          <p:cNvSpPr txBox="1">
            <a:spLocks noChangeArrowheads="1"/>
          </p:cNvSpPr>
          <p:nvPr/>
        </p:nvSpPr>
        <p:spPr bwMode="auto">
          <a:xfrm>
            <a:off x="410400" y="1451539"/>
            <a:ext cx="10834341" cy="68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Program arguments can also be provided via the IDE and project properties page:</a:t>
            </a:r>
          </a:p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Specify a different value: “</a:t>
            </a:r>
            <a:r>
              <a:rPr lang="en-US" sz="1799" kern="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output2.txt</a:t>
            </a: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” (to compare the results)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C383B-12AE-49A3-BC0B-CD3E24306F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DD76E-7AF6-453A-856C-15A880C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9" y="2306149"/>
            <a:ext cx="9396281" cy="2779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Binaries and paths</a:t>
            </a:r>
          </a:p>
        </p:txBody>
      </p:sp>
      <p:sp>
        <p:nvSpPr>
          <p:cNvPr id="18" name="cdtRectangle 3 Id135171"/>
          <p:cNvSpPr txBox="1">
            <a:spLocks noChangeArrowheads="1"/>
          </p:cNvSpPr>
          <p:nvPr/>
        </p:nvSpPr>
        <p:spPr bwMode="auto">
          <a:xfrm>
            <a:off x="410400" y="1424437"/>
            <a:ext cx="10834341" cy="68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Executing the binary from the IDE now redirects the output to the file.</a:t>
            </a:r>
          </a:p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The console no longer prints the “Hello World” message, it redirects it to the text file instead.</a:t>
            </a: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441135" y="5645247"/>
            <a:ext cx="2539881" cy="35367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Generated output</a:t>
            </a:r>
          </a:p>
        </p:txBody>
      </p:sp>
      <p:cxnSp>
        <p:nvCxnSpPr>
          <p:cNvPr id="13" name="Straight Arrow Connector 12"/>
          <p:cNvCxnSpPr>
            <a:cxnSpLocks/>
            <a:stCxn id="12" idx="0"/>
            <a:endCxn id="14" idx="2"/>
          </p:cNvCxnSpPr>
          <p:nvPr/>
        </p:nvCxnSpPr>
        <p:spPr bwMode="auto">
          <a:xfrm rot="5400000" flipH="1" flipV="1">
            <a:off x="3320526" y="5254697"/>
            <a:ext cx="781099" cy="12693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3153947" y="4573416"/>
            <a:ext cx="1114256" cy="290732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1633591" y="2853015"/>
            <a:ext cx="4613126" cy="248236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9014129" y="2967237"/>
            <a:ext cx="2539881" cy="324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Project location</a:t>
            </a:r>
          </a:p>
        </p:txBody>
      </p:sp>
      <p:cxnSp>
        <p:nvCxnSpPr>
          <p:cNvPr id="27" name="Elbow Connector 21"/>
          <p:cNvCxnSpPr>
            <a:cxnSpLocks/>
            <a:stCxn id="26" idx="1"/>
            <a:endCxn id="25" idx="2"/>
          </p:cNvCxnSpPr>
          <p:nvPr/>
        </p:nvCxnSpPr>
        <p:spPr bwMode="auto">
          <a:xfrm rot="10800000">
            <a:off x="3940154" y="3101251"/>
            <a:ext cx="5073975" cy="28265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B7335-943B-43BF-BD0B-D35319AE9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44B46B-66FB-4F76-8B0E-37D7D461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b="0" dirty="0"/>
              <a:t>Index / Agenda</a:t>
            </a:r>
            <a:endParaRPr lang="en-US" dirty="0"/>
          </a:p>
        </p:txBody>
      </p:sp>
      <p:sp>
        <p:nvSpPr>
          <p:cNvPr id="5" name="Aganda">
            <a:extLst>
              <a:ext uri="{FF2B5EF4-FFF2-40B4-BE49-F238E27FC236}">
                <a16:creationId xmlns:a16="http://schemas.microsoft.com/office/drawing/2014/main" id="{A38F6808-4085-423A-A99A-9DC01B167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 dirty="0"/>
              <a:t>Working with Visual Studio - Overview	</a:t>
            </a:r>
          </a:p>
          <a:p>
            <a:pPr lvl="1"/>
            <a:r>
              <a:rPr lang="en-US" dirty="0"/>
              <a:t>Recommended practices 	</a:t>
            </a:r>
          </a:p>
          <a:p>
            <a:pPr lvl="1"/>
            <a:r>
              <a:rPr lang="en-US" dirty="0"/>
              <a:t>Creating a project 	</a:t>
            </a:r>
          </a:p>
          <a:p>
            <a:pPr lvl="1"/>
            <a:r>
              <a:rPr lang="en-US" dirty="0"/>
              <a:t>(More) Recommended practices 	</a:t>
            </a:r>
          </a:p>
          <a:p>
            <a:pPr lvl="1"/>
            <a:r>
              <a:rPr lang="en-US" dirty="0"/>
              <a:t>Configuring a project	</a:t>
            </a:r>
          </a:p>
          <a:p>
            <a:pPr lvl="1"/>
            <a:r>
              <a:rPr lang="en-US" dirty="0"/>
              <a:t>Binaries and paths	</a:t>
            </a:r>
          </a:p>
          <a:p>
            <a:pPr lvl="1"/>
            <a:r>
              <a:rPr lang="en-US" dirty="0"/>
              <a:t>Build Configurations	</a:t>
            </a:r>
          </a:p>
          <a:p>
            <a:pPr lvl="1"/>
            <a:r>
              <a:rPr lang="en-US" dirty="0"/>
              <a:t>Author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245AF5-1AE3-49EC-B4ED-2C4EC9A6E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0C9FD-51A2-4DD2-A840-3409F3DF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30" y="1742156"/>
            <a:ext cx="6608217" cy="4707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Binaries and paths</a:t>
            </a:r>
          </a:p>
        </p:txBody>
      </p:sp>
      <p:sp>
        <p:nvSpPr>
          <p:cNvPr id="18" name="cdtRectangle 3 Id135171"/>
          <p:cNvSpPr txBox="1">
            <a:spLocks noChangeArrowheads="1"/>
          </p:cNvSpPr>
          <p:nvPr/>
        </p:nvSpPr>
        <p:spPr bwMode="auto">
          <a:xfrm>
            <a:off x="410400" y="1158166"/>
            <a:ext cx="10834341" cy="91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A consistent way of working with paths is needed. Otherwise, w</a:t>
            </a:r>
            <a:r>
              <a:rPr lang="en-US" sz="1799" kern="0" dirty="0" err="1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orking</a:t>
            </a: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 with files (E.g. open “</a:t>
            </a:r>
            <a:r>
              <a:rPr lang="en-US" sz="1799" kern="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input.txt</a:t>
            </a:r>
            <a:r>
              <a:rPr lang="en-US" sz="1799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”) would produce different results, based on where the binaries are launched from.</a:t>
            </a:r>
          </a:p>
        </p:txBody>
      </p:sp>
      <p:cxnSp>
        <p:nvCxnSpPr>
          <p:cNvPr id="9" name="Straight Arrow Connector 5"/>
          <p:cNvCxnSpPr>
            <a:cxnSpLocks/>
            <a:endCxn id="12" idx="2"/>
          </p:cNvCxnSpPr>
          <p:nvPr/>
        </p:nvCxnSpPr>
        <p:spPr bwMode="auto">
          <a:xfrm rot="16200000" flipV="1">
            <a:off x="8032171" y="3038660"/>
            <a:ext cx="800060" cy="2926128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8196404" y="4901754"/>
            <a:ext cx="3397720" cy="7073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When you launch the binary from the IDE, this is where it starts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873128" y="3515001"/>
            <a:ext cx="2192016" cy="586693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19" name="Elbow Connector 18"/>
          <p:cNvCxnSpPr>
            <a:cxnSpLocks/>
            <a:stCxn id="12" idx="2"/>
          </p:cNvCxnSpPr>
          <p:nvPr/>
        </p:nvCxnSpPr>
        <p:spPr bwMode="auto">
          <a:xfrm rot="5400000" flipH="1">
            <a:off x="5805798" y="2938355"/>
            <a:ext cx="888194" cy="1438483"/>
          </a:xfrm>
          <a:prstGeom prst="bentConnector4">
            <a:avLst>
              <a:gd name="adj1" fmla="val -25724"/>
              <a:gd name="adj2" fmla="val 88096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A0725-68DD-4936-9073-F4994DE57F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94FE8-0929-451F-81C4-1335F3FAA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"/>
          <a:stretch/>
        </p:blipFill>
        <p:spPr>
          <a:xfrm>
            <a:off x="2666300" y="2033231"/>
            <a:ext cx="6137142" cy="4389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Configurations</a:t>
            </a:r>
          </a:p>
        </p:txBody>
      </p:sp>
      <p:sp>
        <p:nvSpPr>
          <p:cNvPr id="18" name="cdtRectangle 3 Id135171"/>
          <p:cNvSpPr txBox="1">
            <a:spLocks noChangeArrowheads="1"/>
          </p:cNvSpPr>
          <p:nvPr/>
        </p:nvSpPr>
        <p:spPr bwMode="auto">
          <a:xfrm>
            <a:off x="410400" y="1144394"/>
            <a:ext cx="10834341" cy="94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Debug, Release and other configurations are configured by default separately. If you perform changes in one, it will not impact the others.</a:t>
            </a:r>
          </a:p>
          <a:p>
            <a:pPr marL="342729" indent="-342729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It is possible to also edit All, or Multiple configurations.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251657" y="2295895"/>
            <a:ext cx="1459293" cy="79061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062775" y="2302961"/>
            <a:ext cx="3740667" cy="361922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88077-78A2-44D1-9A13-9FCC00AA78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378041"/>
            <a:ext cx="8204200" cy="4752975"/>
          </a:xfrm>
        </p:spPr>
        <p:txBody>
          <a:bodyPr/>
          <a:lstStyle/>
          <a:p>
            <a:r>
              <a:rPr lang="en-US" dirty="0"/>
              <a:t>To read/view</a:t>
            </a:r>
          </a:p>
          <a:p>
            <a:r>
              <a:rPr lang="en-US" dirty="0"/>
              <a:t>	</a:t>
            </a:r>
            <a:r>
              <a:rPr lang="en-US" dirty="0">
                <a:hlinkClick r:id="rId2"/>
              </a:rPr>
              <a:t>https://docs.microsoft.com/en-us/cpp/build/vscpp-step-1-create?view=msvc-170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Video tutorial:</a:t>
            </a:r>
          </a:p>
          <a:p>
            <a:r>
              <a:rPr lang="en-US" dirty="0"/>
              <a:t>	From </a:t>
            </a:r>
            <a:r>
              <a:rPr lang="en-US" u="sng" dirty="0">
                <a:hlinkClick r:id="rId3"/>
              </a:rPr>
              <a:t>C++ Tutorial for beginners 3 – Hello world</a:t>
            </a:r>
            <a:endParaRPr lang="en-US" dirty="0"/>
          </a:p>
          <a:p>
            <a:r>
              <a:rPr lang="en-US" dirty="0"/>
              <a:t>	To </a:t>
            </a:r>
            <a:r>
              <a:rPr lang="en-US" u="sng" dirty="0">
                <a:hlinkClick r:id="rId4"/>
              </a:rPr>
              <a:t>C++ Tutorial for beginners 24 – Switch Choosing Between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44E41-6D52-4507-88DC-C35DEFA2A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00" y="2397324"/>
            <a:ext cx="4663131" cy="3409751"/>
          </a:xfrm>
        </p:spPr>
        <p:txBody>
          <a:bodyPr/>
          <a:lstStyle/>
          <a:p>
            <a:r>
              <a:rPr lang="en-US" dirty="0"/>
              <a:t>Published by </a:t>
            </a:r>
            <a:r>
              <a:rPr lang="en-US"/>
              <a:t>Siemens 2023</a:t>
            </a:r>
            <a:endParaRPr lang="en-US" dirty="0"/>
          </a:p>
          <a:p>
            <a:pPr lvl="1"/>
            <a:r>
              <a:rPr lang="en-US" dirty="0" err="1"/>
              <a:t>Ionu</a:t>
            </a:r>
            <a:r>
              <a:rPr lang="ro-RO" dirty="0"/>
              <a:t>ț Verzea</a:t>
            </a:r>
            <a:endParaRPr lang="en-US" dirty="0"/>
          </a:p>
          <a:p>
            <a:r>
              <a:rPr lang="ro-RO" dirty="0"/>
              <a:t>Software </a:t>
            </a:r>
            <a:r>
              <a:rPr lang="ro-RO" dirty="0" err="1"/>
              <a:t>Engineer</a:t>
            </a:r>
            <a:br>
              <a:rPr lang="en-US" dirty="0"/>
            </a:br>
            <a:r>
              <a:rPr lang="ro-RO" dirty="0"/>
              <a:t>ADV D EU RO IFA MI</a:t>
            </a:r>
            <a:endParaRPr lang="en-US" dirty="0"/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ro-RO" dirty="0">
                <a:hlinkClick r:id="rId2"/>
              </a:rPr>
              <a:t>ionut.verzea@siemens.com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6B76CE2F-1BFC-4075-9425-F57C211C30F2}"/>
              </a:ext>
            </a:extLst>
          </p:cNvPr>
          <p:cNvSpPr txBox="1">
            <a:spLocks/>
          </p:cNvSpPr>
          <p:nvPr/>
        </p:nvSpPr>
        <p:spPr>
          <a:xfrm>
            <a:off x="6096000" y="2397324"/>
            <a:ext cx="4663131" cy="3409751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Petrescu Vlad Adrian</a:t>
            </a:r>
          </a:p>
          <a:p>
            <a:r>
              <a:rPr lang="ro-RO" dirty="0"/>
              <a:t>Software </a:t>
            </a:r>
            <a:r>
              <a:rPr lang="en-US" dirty="0"/>
              <a:t>Developer</a:t>
            </a:r>
            <a:br>
              <a:rPr lang="en-US" dirty="0"/>
            </a:br>
            <a:r>
              <a:rPr lang="ro-RO" dirty="0"/>
              <a:t>ADV D EU RO </a:t>
            </a:r>
            <a:r>
              <a:rPr lang="en-US" dirty="0"/>
              <a:t>ES TLS DI1</a:t>
            </a:r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en-US" dirty="0">
                <a:hlinkClick r:id="rId3"/>
              </a:rPr>
              <a:t>vlad.petrescu@siemens.com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Microsoft Visual Studio - Overview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Using this tutorial you should learn:</a:t>
            </a:r>
          </a:p>
          <a:p>
            <a:pPr lvl="1"/>
            <a:r>
              <a:rPr lang="en-US" dirty="0"/>
              <a:t>How do I create a new project?</a:t>
            </a:r>
          </a:p>
          <a:p>
            <a:pPr lvl="1"/>
            <a:r>
              <a:rPr lang="en-US" dirty="0"/>
              <a:t>What extra (additional) files are created by visual studio for a project?</a:t>
            </a:r>
          </a:p>
          <a:p>
            <a:pPr lvl="1"/>
            <a:r>
              <a:rPr lang="en-US" dirty="0"/>
              <a:t>Some recommendations for name conventions.</a:t>
            </a:r>
          </a:p>
          <a:p>
            <a:pPr lvl="1"/>
            <a:r>
              <a:rPr lang="en-US" dirty="0"/>
              <a:t>How to update the Visual Studio output and temporary directories?</a:t>
            </a:r>
          </a:p>
          <a:p>
            <a:pPr lvl="1"/>
            <a:r>
              <a:rPr lang="en-US" dirty="0"/>
              <a:t>How to select environment variables and project specific variables?</a:t>
            </a:r>
          </a:p>
          <a:p>
            <a:pPr lvl="1"/>
            <a:r>
              <a:rPr lang="en-US" dirty="0"/>
              <a:t>How to run the produced binary from within the IDE?</a:t>
            </a:r>
          </a:p>
          <a:p>
            <a:pPr lvl="1"/>
            <a:r>
              <a:rPr lang="en-US" dirty="0"/>
              <a:t>How to run the produced binary from the outside of the IDE?</a:t>
            </a:r>
          </a:p>
          <a:p>
            <a:pPr lvl="1"/>
            <a:r>
              <a:rPr lang="en-US" dirty="0"/>
              <a:t>Differences involved between the two approaches when working with paths:</a:t>
            </a:r>
          </a:p>
          <a:p>
            <a:pPr lvl="2"/>
            <a:r>
              <a:rPr lang="en-US" dirty="0"/>
              <a:t>Specifying program arguments for the IDE execution.</a:t>
            </a:r>
          </a:p>
          <a:p>
            <a:pPr lvl="2"/>
            <a:r>
              <a:rPr lang="en-US" dirty="0"/>
              <a:t>Updating the working directory for the IDE execution.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7DD0A-5023-44DC-8271-10C98A5B7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38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practices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86749"/>
            <a:ext cx="8204200" cy="4752975"/>
          </a:xfrm>
        </p:spPr>
        <p:txBody>
          <a:bodyPr/>
          <a:lstStyle/>
          <a:p>
            <a:r>
              <a:rPr lang="en-US" dirty="0"/>
              <a:t>Some recommendations for your assignments:</a:t>
            </a:r>
          </a:p>
          <a:p>
            <a:pPr lvl="1"/>
            <a:r>
              <a:rPr lang="en-US" dirty="0"/>
              <a:t>Choose a location to store all your projects</a:t>
            </a:r>
          </a:p>
          <a:p>
            <a:pPr lvl="2"/>
            <a:r>
              <a:rPr lang="en-US" dirty="0"/>
              <a:t>They are easier to organize in this manner. E.g. D:\code</a:t>
            </a:r>
          </a:p>
          <a:p>
            <a:pPr lvl="1"/>
            <a:r>
              <a:rPr lang="en-US" dirty="0"/>
              <a:t>Name your projects appropriately</a:t>
            </a:r>
          </a:p>
          <a:p>
            <a:pPr lvl="2"/>
            <a:r>
              <a:rPr lang="en-US" dirty="0"/>
              <a:t>Add your name or initials to it. E.g. </a:t>
            </a:r>
            <a:r>
              <a:rPr lang="en-US" dirty="0" err="1"/>
              <a:t>IonutV_HelloWorld</a:t>
            </a:r>
            <a:endParaRPr lang="en-US" dirty="0"/>
          </a:p>
          <a:p>
            <a:pPr lvl="2"/>
            <a:r>
              <a:rPr lang="en-US" dirty="0"/>
              <a:t>When all projects (also from your colleagues) are copied to a single machine, they are easier to identify</a:t>
            </a:r>
          </a:p>
          <a:p>
            <a:pPr lvl="1"/>
            <a:r>
              <a:rPr lang="en-US" dirty="0"/>
              <a:t>Provide clean copies of your homework</a:t>
            </a:r>
          </a:p>
          <a:p>
            <a:pPr lvl="2"/>
            <a:r>
              <a:rPr lang="en-US" dirty="0"/>
              <a:t>When submitting your homework by e-mail, don’t send the entire folder, as it contains plenty of “garbage”. Same goes for adding a project to a repository like SVN.</a:t>
            </a:r>
          </a:p>
          <a:p>
            <a:pPr lvl="1"/>
            <a:r>
              <a:rPr lang="en-US" dirty="0"/>
              <a:t>Use lower-case naming for source files (*.c, *.cpp, *.cxx, *.h, *.hpp, *.hxx)</a:t>
            </a:r>
          </a:p>
          <a:p>
            <a:pPr lvl="2"/>
            <a:r>
              <a:rPr lang="en-US" dirty="0"/>
              <a:t>E.g. “hello_world_main.cpp”, “helloworldmain.cpp”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8181E-AE65-49DF-BFE9-5015292561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90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EA921-9800-49D8-A60E-1DF6DF50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27" y="1690000"/>
            <a:ext cx="6862952" cy="4762495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Creating a project. Menu: File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New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Project… (Ctrl + Shift + N)</a:t>
            </a:r>
          </a:p>
        </p:txBody>
      </p:sp>
      <p:cxnSp>
        <p:nvCxnSpPr>
          <p:cNvPr id="10" name="Straight Arrow Connector 9"/>
          <p:cNvCxnSpPr>
            <a:stCxn id="17" idx="2"/>
          </p:cNvCxnSpPr>
          <p:nvPr/>
        </p:nvCxnSpPr>
        <p:spPr bwMode="auto">
          <a:xfrm>
            <a:off x="9420886" y="4630712"/>
            <a:ext cx="0" cy="116736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8201688" y="4139188"/>
            <a:ext cx="2438399" cy="49152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For simplicity, uncheck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18189" y="4819228"/>
            <a:ext cx="2438399" cy="50688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Project name and location</a:t>
            </a:r>
          </a:p>
        </p:txBody>
      </p:sp>
      <p:cxnSp>
        <p:nvCxnSpPr>
          <p:cNvPr id="22" name="Elbow Connector 21"/>
          <p:cNvCxnSpPr>
            <a:stCxn id="18" idx="3"/>
          </p:cNvCxnSpPr>
          <p:nvPr/>
        </p:nvCxnSpPr>
        <p:spPr bwMode="auto">
          <a:xfrm>
            <a:off x="3056587" y="5072668"/>
            <a:ext cx="1369418" cy="529922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DE79-7A4F-4730-9F6B-5AB8A9290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82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7D5DC-7828-4EDF-BAFA-0D459FF8A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75" y="1699701"/>
            <a:ext cx="6845670" cy="4750502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</a:t>
            </a: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Creating a project. Menu: File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New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Project… (Ctrl + Shift + N)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84834" y="2220928"/>
            <a:ext cx="2438399" cy="8088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Most of the time, you want an empty project</a:t>
            </a:r>
          </a:p>
        </p:txBody>
      </p:sp>
      <p:cxnSp>
        <p:nvCxnSpPr>
          <p:cNvPr id="16" name="Elbow Connector 15"/>
          <p:cNvCxnSpPr>
            <a:cxnSpLocks/>
            <a:stCxn id="15" idx="3"/>
          </p:cNvCxnSpPr>
          <p:nvPr/>
        </p:nvCxnSpPr>
        <p:spPr bwMode="auto">
          <a:xfrm>
            <a:off x="3123233" y="2625350"/>
            <a:ext cx="2221836" cy="12693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9570716" y="5162772"/>
            <a:ext cx="2438399" cy="36096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Finish</a:t>
            </a:r>
          </a:p>
        </p:txBody>
      </p:sp>
      <p:cxnSp>
        <p:nvCxnSpPr>
          <p:cNvPr id="23" name="Elbow Connector 22"/>
          <p:cNvCxnSpPr>
            <a:cxnSpLocks/>
            <a:stCxn id="21" idx="2"/>
          </p:cNvCxnSpPr>
          <p:nvPr/>
        </p:nvCxnSpPr>
        <p:spPr bwMode="auto">
          <a:xfrm rot="5400000">
            <a:off x="9965552" y="5491715"/>
            <a:ext cx="792345" cy="856383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746C-EF24-4F95-A370-B1D9C980F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5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55BAC-2B14-4067-A6B5-0A69AE78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72" y="1693196"/>
            <a:ext cx="9106857" cy="4051448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 – add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AD29-9DAF-40A7-87A1-A53672FC15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3172" y="1412875"/>
            <a:ext cx="8204200" cy="4752975"/>
          </a:xfrm>
        </p:spPr>
        <p:txBody>
          <a:bodyPr/>
          <a:lstStyle/>
          <a:p>
            <a:r>
              <a:rPr lang="en-US" dirty="0"/>
              <a:t>Right click on Source Files or Header Files: Add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New Item… (</a:t>
            </a:r>
            <a:r>
              <a:rPr lang="en-US" dirty="0" err="1"/>
              <a:t>Ctrl+Shift+A</a:t>
            </a:r>
            <a:r>
              <a:rPr lang="en-US" dirty="0"/>
              <a:t>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729082" y="5078966"/>
            <a:ext cx="3986173" cy="384002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53490" y="3917927"/>
            <a:ext cx="2438399" cy="36096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Type of file to add</a:t>
            </a:r>
          </a:p>
        </p:txBody>
      </p:sp>
      <p:cxnSp>
        <p:nvCxnSpPr>
          <p:cNvPr id="28" name="Shape 27"/>
          <p:cNvCxnSpPr>
            <a:cxnSpLocks/>
            <a:stCxn id="26" idx="3"/>
          </p:cNvCxnSpPr>
          <p:nvPr/>
        </p:nvCxnSpPr>
        <p:spPr bwMode="auto">
          <a:xfrm flipV="1">
            <a:off x="2691889" y="2940074"/>
            <a:ext cx="2867030" cy="1158334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/>
          <p:cNvSpPr/>
          <p:nvPr/>
        </p:nvSpPr>
        <p:spPr bwMode="auto">
          <a:xfrm>
            <a:off x="253490" y="4572085"/>
            <a:ext cx="2438399" cy="50688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File name and location</a:t>
            </a:r>
          </a:p>
        </p:txBody>
      </p:sp>
      <p:cxnSp>
        <p:nvCxnSpPr>
          <p:cNvPr id="31" name="Shape 27"/>
          <p:cNvCxnSpPr>
            <a:cxnSpLocks/>
            <a:stCxn id="30" idx="3"/>
            <a:endCxn id="25" idx="1"/>
          </p:cNvCxnSpPr>
          <p:nvPr/>
        </p:nvCxnSpPr>
        <p:spPr bwMode="auto">
          <a:xfrm>
            <a:off x="2691889" y="4825526"/>
            <a:ext cx="2037193" cy="44544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8444200" y="4291086"/>
            <a:ext cx="2438399" cy="36096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Finish</a:t>
            </a:r>
          </a:p>
        </p:txBody>
      </p:sp>
      <p:cxnSp>
        <p:nvCxnSpPr>
          <p:cNvPr id="35" name="Elbow Connector 22"/>
          <p:cNvCxnSpPr>
            <a:cxnSpLocks/>
            <a:stCxn id="34" idx="2"/>
          </p:cNvCxnSpPr>
          <p:nvPr/>
        </p:nvCxnSpPr>
        <p:spPr bwMode="auto">
          <a:xfrm rot="16200000" flipH="1">
            <a:off x="9257940" y="5057506"/>
            <a:ext cx="810921" cy="1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70A44-2DB1-4A1E-B9F2-E1D4CD37EF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32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B914B9E-D4A4-4978-BFE1-E71F6987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61" y="1292264"/>
            <a:ext cx="7836478" cy="5080341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 – add content in files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0502" y="4053735"/>
            <a:ext cx="2438399" cy="36096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The new file</a:t>
            </a:r>
          </a:p>
        </p:txBody>
      </p:sp>
      <p:cxnSp>
        <p:nvCxnSpPr>
          <p:cNvPr id="9" name="Elbow Connector 8"/>
          <p:cNvCxnSpPr>
            <a:cxnSpLocks/>
            <a:stCxn id="8" idx="0"/>
          </p:cNvCxnSpPr>
          <p:nvPr/>
        </p:nvCxnSpPr>
        <p:spPr bwMode="auto">
          <a:xfrm rot="5400000" flipH="1" flipV="1">
            <a:off x="2577335" y="3741367"/>
            <a:ext cx="624735" cy="3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1670502" y="4592031"/>
            <a:ext cx="2438399" cy="36096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Add your code</a:t>
            </a:r>
          </a:p>
        </p:txBody>
      </p:sp>
      <p:cxnSp>
        <p:nvCxnSpPr>
          <p:cNvPr id="14" name="Elbow Connector 13"/>
          <p:cNvCxnSpPr>
            <a:cxnSpLocks/>
            <a:stCxn id="13" idx="3"/>
          </p:cNvCxnSpPr>
          <p:nvPr/>
        </p:nvCxnSpPr>
        <p:spPr bwMode="auto">
          <a:xfrm flipV="1">
            <a:off x="4108901" y="3007370"/>
            <a:ext cx="1102726" cy="1765141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EC60A5-D8D6-4A42-9DF1-1C66E08DE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05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531E9-C0D9-460E-8221-0F49749F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3" y="1840873"/>
            <a:ext cx="8320788" cy="2639495"/>
          </a:xfrm>
          <a:prstGeom prst="rect">
            <a:avLst/>
          </a:prstGeom>
        </p:spPr>
      </p:pic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project – disk content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marL="342729" indent="-342729"/>
            <a:r>
              <a:rPr lang="en-US" dirty="0"/>
              <a:t>Content on disk for a new project</a:t>
            </a:r>
          </a:p>
        </p:txBody>
      </p:sp>
      <p:cxnSp>
        <p:nvCxnSpPr>
          <p:cNvPr id="10" name="Straight Arrow Connector 9"/>
          <p:cNvCxnSpPr>
            <a:cxnSpLocks/>
            <a:stCxn id="17" idx="1"/>
            <a:endCxn id="37" idx="3"/>
          </p:cNvCxnSpPr>
          <p:nvPr/>
        </p:nvCxnSpPr>
        <p:spPr bwMode="auto">
          <a:xfrm flipH="1" flipV="1">
            <a:off x="5313952" y="4124192"/>
            <a:ext cx="3801661" cy="2481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9115613" y="3964682"/>
            <a:ext cx="2438399" cy="3686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Source code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9115612" y="1904438"/>
            <a:ext cx="2438399" cy="32455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Project location</a:t>
            </a:r>
          </a:p>
        </p:txBody>
      </p:sp>
      <p:cxnSp>
        <p:nvCxnSpPr>
          <p:cNvPr id="22" name="Elbow Connector 21"/>
          <p:cNvCxnSpPr>
            <a:cxnSpLocks/>
            <a:stCxn id="18" idx="1"/>
            <a:endCxn id="27" idx="0"/>
          </p:cNvCxnSpPr>
          <p:nvPr/>
        </p:nvCxnSpPr>
        <p:spPr bwMode="auto">
          <a:xfrm rot="10800000" flipV="1">
            <a:off x="4059009" y="2066717"/>
            <a:ext cx="5056602" cy="322252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 bwMode="auto">
          <a:xfrm>
            <a:off x="1711128" y="2388969"/>
            <a:ext cx="4695762" cy="287299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3281985" y="4027263"/>
            <a:ext cx="2031966" cy="193858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39" name="Straight Arrow Connector 38"/>
          <p:cNvCxnSpPr>
            <a:cxnSpLocks/>
            <a:stCxn id="40" idx="1"/>
            <a:endCxn id="41" idx="3"/>
          </p:cNvCxnSpPr>
          <p:nvPr/>
        </p:nvCxnSpPr>
        <p:spPr bwMode="auto">
          <a:xfrm flipH="1">
            <a:off x="5313952" y="3423240"/>
            <a:ext cx="3903142" cy="1335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 bwMode="auto">
          <a:xfrm>
            <a:off x="9217094" y="3127559"/>
            <a:ext cx="2438399" cy="5913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Solution and Project definition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281987" y="3218586"/>
            <a:ext cx="2031964" cy="436010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44" name="Rectangle 43"/>
          <p:cNvSpPr/>
          <p:nvPr/>
        </p:nvSpPr>
        <p:spPr bwMode="auto">
          <a:xfrm>
            <a:off x="4364534" y="5093647"/>
            <a:ext cx="4751078" cy="829444"/>
          </a:xfrm>
          <a:prstGeom prst="rect">
            <a:avLst/>
          </a:prstGeom>
          <a:solidFill>
            <a:srgbClr val="FFD732"/>
          </a:solidFill>
          <a:ln>
            <a:solidFill>
              <a:schemeClr val="accent1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IDE / Host specific data.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(Do not add to repositories)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399" b="1" dirty="0"/>
              <a:t>(Additional files may be present)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281989" y="2971949"/>
            <a:ext cx="2040513" cy="240268"/>
          </a:xfrm>
          <a:prstGeom prst="rect">
            <a:avLst/>
          </a:prstGeom>
          <a:solidFill>
            <a:srgbClr val="FFD732">
              <a:alpha val="50000"/>
            </a:srgb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3281988" y="3682635"/>
            <a:ext cx="2040512" cy="344628"/>
          </a:xfrm>
          <a:prstGeom prst="rect">
            <a:avLst/>
          </a:prstGeom>
          <a:solidFill>
            <a:srgbClr val="FFD732">
              <a:alpha val="50000"/>
            </a:srgb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cxnSp>
        <p:nvCxnSpPr>
          <p:cNvPr id="57" name="Shape 56"/>
          <p:cNvCxnSpPr>
            <a:cxnSpLocks/>
            <a:stCxn id="44" idx="0"/>
            <a:endCxn id="51" idx="3"/>
          </p:cNvCxnSpPr>
          <p:nvPr/>
        </p:nvCxnSpPr>
        <p:spPr bwMode="auto">
          <a:xfrm rot="16200000" flipV="1">
            <a:off x="5411939" y="3765512"/>
            <a:ext cx="1238698" cy="1417573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rgbClr val="AA32BE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hape 58"/>
          <p:cNvCxnSpPr>
            <a:cxnSpLocks/>
            <a:stCxn id="44" idx="0"/>
          </p:cNvCxnSpPr>
          <p:nvPr/>
        </p:nvCxnSpPr>
        <p:spPr bwMode="auto">
          <a:xfrm rot="16200000" flipV="1">
            <a:off x="4624693" y="2978267"/>
            <a:ext cx="1966088" cy="2264671"/>
          </a:xfrm>
          <a:prstGeom prst="bentConnector2">
            <a:avLst/>
          </a:prstGeom>
          <a:solidFill>
            <a:schemeClr val="tx2"/>
          </a:solidFill>
          <a:ln w="9525" cap="flat" cmpd="sng" algn="ctr">
            <a:solidFill>
              <a:srgbClr val="AA32BE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A5397-913B-4459-A444-7D91F3B51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26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7" grpId="0" animBg="1"/>
      <p:bldP spid="27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-ppt-O365-16x9-standard-eng-v3-0.pptx" id="{337017D5-581C-4D7F-8BCD-76B6C3EE2E8E}" vid="{4F834F2F-9D4E-47D9-B741-4DA0B160AC8F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One object (large)</Name>
  <PpLayout>16</PpLayout>
  <Index>10</Index>
</p4ppTag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680F69AFCF5478564F22EAAFCB836" ma:contentTypeVersion="0" ma:contentTypeDescription="Create a new document." ma:contentTypeScope="" ma:versionID="4c27fba116ff84015b09cf87e0537b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AB511-79C4-4486-8A16-0BD1598C80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971D72-3676-4618-95A9-5E38E1A202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ADDDF7-CAAF-4697-A536-264575A97117}">
  <ds:schemaRefs/>
</ds:datastoreItem>
</file>

<file path=customXml/itemProps4.xml><?xml version="1.0" encoding="utf-8"?>
<ds:datastoreItem xmlns:ds="http://schemas.openxmlformats.org/officeDocument/2006/customXml" ds:itemID="{4EBB41D0-022C-466A-B152-107B56480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1463</Words>
  <Application>Microsoft Office PowerPoint</Application>
  <PresentationFormat>Widescreen</PresentationFormat>
  <Paragraphs>157</Paragraphs>
  <Slides>23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Consolas</vt:lpstr>
      <vt:lpstr>Wingdings</vt:lpstr>
      <vt:lpstr>Siemens 2020</vt:lpstr>
      <vt:lpstr>think-cell Folie</vt:lpstr>
      <vt:lpstr>C/C++</vt:lpstr>
      <vt:lpstr>Table of contents Index / Agenda</vt:lpstr>
      <vt:lpstr>Working with Microsoft Visual Studio - Overview</vt:lpstr>
      <vt:lpstr>Recommended practices</vt:lpstr>
      <vt:lpstr>Creating a project</vt:lpstr>
      <vt:lpstr>Creating a project</vt:lpstr>
      <vt:lpstr>Creating a project – add files</vt:lpstr>
      <vt:lpstr>Creating a project – add content in files</vt:lpstr>
      <vt:lpstr>Creating a project – disk content</vt:lpstr>
      <vt:lpstr>Recommended practices</vt:lpstr>
      <vt:lpstr>Configuring a project - properties</vt:lpstr>
      <vt:lpstr>Configuring a project</vt:lpstr>
      <vt:lpstr>Configuring a project</vt:lpstr>
      <vt:lpstr>Configuring a project</vt:lpstr>
      <vt:lpstr>Configuring a project</vt:lpstr>
      <vt:lpstr>Binaries and paths</vt:lpstr>
      <vt:lpstr>Binaries and paths</vt:lpstr>
      <vt:lpstr>Binaries and paths</vt:lpstr>
      <vt:lpstr>Binaries and paths</vt:lpstr>
      <vt:lpstr>Binaries and paths</vt:lpstr>
      <vt:lpstr>Build Configurations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</dc:title>
  <dc:creator>Verzea, Ionut (ADV D EU RO IFA MI)</dc:creator>
  <cp:keywords>Template</cp:keywords>
  <dc:description>Version 3.0.8
September 2020</dc:description>
  <cp:lastModifiedBy>Verzea, Ionut (ADV D EU RO IFA MI)</cp:lastModifiedBy>
  <cp:revision>5</cp:revision>
  <dcterms:created xsi:type="dcterms:W3CDTF">2022-05-24T07:53:05Z</dcterms:created>
  <dcterms:modified xsi:type="dcterms:W3CDTF">2023-07-11T06:08:45Z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0x01010018E680F69AFCF5478564F22EAAFCB836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2022-05-24T08:24:34Z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2100a1b8-2fc2-45a7-8038-6e5ec1548324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